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76" r:id="rId3"/>
    <p:sldId id="278" r:id="rId4"/>
    <p:sldId id="280" r:id="rId5"/>
    <p:sldId id="282" r:id="rId6"/>
    <p:sldId id="271" r:id="rId7"/>
    <p:sldId id="257" r:id="rId8"/>
    <p:sldId id="275" r:id="rId9"/>
    <p:sldId id="258" r:id="rId10"/>
    <p:sldId id="274" r:id="rId11"/>
    <p:sldId id="259" r:id="rId12"/>
    <p:sldId id="272" r:id="rId13"/>
    <p:sldId id="288" r:id="rId14"/>
    <p:sldId id="290" r:id="rId15"/>
    <p:sldId id="292" r:id="rId16"/>
    <p:sldId id="283" r:id="rId17"/>
    <p:sldId id="284" r:id="rId18"/>
    <p:sldId id="285" r:id="rId19"/>
    <p:sldId id="286" r:id="rId20"/>
    <p:sldId id="294" r:id="rId21"/>
    <p:sldId id="295" r:id="rId22"/>
    <p:sldId id="296" r:id="rId23"/>
    <p:sldId id="297" r:id="rId24"/>
    <p:sldId id="293" r:id="rId25"/>
    <p:sldId id="265" r:id="rId26"/>
    <p:sldId id="266" r:id="rId27"/>
    <p:sldId id="267" r:id="rId2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 smtClean="0"/>
              <a:t>Всего население- 645</a:t>
            </a:r>
          </a:p>
          <a:p>
            <a:pPr>
              <a:defRPr/>
            </a:pPr>
            <a:endParaRPr lang="ru-RU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049712785770358E-2"/>
          <c:y val="0.1874223126394379"/>
          <c:w val="0.67894069515369515"/>
          <c:h val="0.768358999219875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всего - 645 чел.</c:v>
                </c:pt>
              </c:strCache>
            </c:strRef>
          </c:tx>
          <c:cat>
            <c:strRef>
              <c:f>Лист1!$A$2:$A$4</c:f>
              <c:strCache>
                <c:ptCount val="2"/>
                <c:pt idx="0">
                  <c:v>Измери-297 чел.</c:v>
                </c:pt>
                <c:pt idx="1">
                  <c:v>Вожи - 348 чел.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2.9</c:v>
                </c:pt>
                <c:pt idx="1">
                  <c:v>3.5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ayout/>
      <c:txPr>
        <a:bodyPr/>
        <a:lstStyle/>
        <a:p>
          <a:pPr>
            <a:defRPr sz="2400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1888487897346587E-2"/>
          <c:y val="4.4057617797775478E-2"/>
          <c:w val="0.65814741907261665"/>
          <c:h val="0.85653105861767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 января 2017г 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населения по Измерскому СП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1 января 2018 г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населения по Измерскому СП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1 января 2019 г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Численность населения по Измерскому СП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645</c:v>
                </c:pt>
              </c:numCache>
            </c:numRef>
          </c:val>
        </c:ser>
        <c:axId val="83175680"/>
        <c:axId val="83185664"/>
      </c:barChart>
      <c:catAx>
        <c:axId val="83175680"/>
        <c:scaling>
          <c:orientation val="minMax"/>
        </c:scaling>
        <c:delete val="1"/>
        <c:axPos val="b"/>
        <c:tickLblPos val="none"/>
        <c:crossAx val="83185664"/>
        <c:crosses val="autoZero"/>
        <c:auto val="1"/>
        <c:lblAlgn val="ctr"/>
        <c:lblOffset val="100"/>
      </c:catAx>
      <c:valAx>
        <c:axId val="83185664"/>
        <c:scaling>
          <c:orientation val="minMax"/>
        </c:scaling>
        <c:axPos val="l"/>
        <c:majorGridlines/>
        <c:numFmt formatCode="General" sourceLinked="1"/>
        <c:tickLblPos val="nextTo"/>
        <c:crossAx val="83175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37879439002965"/>
          <c:y val="0.44295271782304696"/>
          <c:w val="0.23191913111562232"/>
          <c:h val="0.28865804387221938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4267150888899578E-2"/>
          <c:y val="0.11454895589683838"/>
          <c:w val="0.75464211335088283"/>
          <c:h val="0.6539036892202659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-1.747292478374913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5884477076135641E-3"/>
                  <c:y val="-2.4994317236927519E-3"/>
                </c:manualLayout>
              </c:layout>
              <c:tx>
                <c:rich>
                  <a:bodyPr/>
                  <a:lstStyle/>
                  <a:p>
                    <a:r>
                      <a: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endParaRPr lang="en-US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ИП</c:v>
                </c:pt>
                <c:pt idx="1">
                  <c:v>ЛПХ</c:v>
                </c:pt>
                <c:pt idx="2">
                  <c:v>ЛПХ занимающихся разведением КРС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235</c:v>
                </c:pt>
                <c:pt idx="2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1"/>
              <c:layout>
                <c:manualLayout>
                  <c:x val="5.8242409791209924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endParaRPr lang="en-US" sz="24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ИП</c:v>
                </c:pt>
                <c:pt idx="1">
                  <c:v>ЛПХ</c:v>
                </c:pt>
                <c:pt idx="2">
                  <c:v>ЛПХ занимающихся разведением КРС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235</c:v>
                </c:pt>
                <c:pt idx="2">
                  <c:v>73</c:v>
                </c:pt>
              </c:numCache>
            </c:numRef>
          </c:val>
        </c:ser>
        <c:dLbls>
          <c:showVal val="1"/>
        </c:dLbls>
        <c:overlap val="-29"/>
        <c:axId val="84312064"/>
        <c:axId val="84313600"/>
      </c:barChart>
      <c:catAx>
        <c:axId val="8431206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endParaRPr lang="ru-RU"/>
          </a:p>
        </c:txPr>
        <c:crossAx val="84313600"/>
        <c:crosses val="autoZero"/>
        <c:auto val="1"/>
        <c:lblAlgn val="ctr"/>
        <c:lblOffset val="100"/>
      </c:catAx>
      <c:valAx>
        <c:axId val="843136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</a:defRPr>
            </a:pPr>
            <a:endParaRPr lang="ru-RU"/>
          </a:p>
        </c:txPr>
        <c:crossAx val="84312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 baseline="0">
          <a:solidFill>
            <a:schemeClr val="tx1"/>
          </a:solidFill>
          <a:latin typeface="Times New Roman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реализация алкогольной продукции 101,9 % к уровню прошлого года</c:v>
                </c:pt>
              </c:strCache>
            </c:strRef>
          </c:tx>
          <c:dLbls>
            <c:dLbl>
              <c:idx val="0"/>
              <c:layout>
                <c:manualLayout>
                  <c:x val="1.0937499999999999E-2"/>
                  <c:y val="6.96816954781885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4837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000000000000001E-2"/>
                  <c:y val="1.62590622782439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4928,6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 2017 года</c:v>
                </c:pt>
                <c:pt idx="1">
                  <c:v> 2018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4837.2</c:v>
                </c:pt>
                <c:pt idx="1">
                  <c:v>4928.6000000000004</c:v>
                </c:pt>
              </c:numCache>
            </c:numRef>
          </c:val>
        </c:ser>
        <c:shape val="cone"/>
        <c:axId val="90868352"/>
        <c:axId val="90820992"/>
        <c:axId val="0"/>
      </c:bar3DChart>
      <c:catAx>
        <c:axId val="90868352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90820992"/>
        <c:crosses val="autoZero"/>
        <c:auto val="1"/>
        <c:lblAlgn val="ctr"/>
        <c:lblOffset val="100"/>
      </c:catAx>
      <c:valAx>
        <c:axId val="90820992"/>
        <c:scaling>
          <c:orientation val="minMax"/>
          <c:min val="1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90868352"/>
        <c:crosses val="autoZero"/>
        <c:crossBetween val="between"/>
        <c:majorUnit val="100"/>
        <c:minorUnit val="4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0571727362204729E-2"/>
          <c:y val="3.2074636838617346E-2"/>
          <c:w val="0.7625259596456696"/>
          <c:h val="0.837863487806539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24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2"/>
                <c:pt idx="0">
                  <c:v>молоко, ц.</c:v>
                </c:pt>
                <c:pt idx="1">
                  <c:v>мясо, ц.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4019</c:v>
                </c:pt>
                <c:pt idx="1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24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2"/>
                <c:pt idx="0">
                  <c:v>молоко, ц.</c:v>
                </c:pt>
                <c:pt idx="1">
                  <c:v>мясо, ц.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3207</c:v>
                </c:pt>
                <c:pt idx="1">
                  <c:v>179</c:v>
                </c:pt>
              </c:numCache>
            </c:numRef>
          </c:val>
        </c:ser>
        <c:dLbls>
          <c:showVal val="1"/>
        </c:dLbls>
        <c:overlap val="-39"/>
        <c:axId val="90943488"/>
        <c:axId val="90945024"/>
      </c:barChart>
      <c:catAx>
        <c:axId val="90943488"/>
        <c:scaling>
          <c:orientation val="minMax"/>
        </c:scaling>
        <c:axPos val="b"/>
        <c:tickLblPos val="nextTo"/>
        <c:txPr>
          <a:bodyPr/>
          <a:lstStyle/>
          <a:p>
            <a:pPr>
              <a:defRPr sz="28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90945024"/>
        <c:crosses val="autoZero"/>
        <c:auto val="1"/>
        <c:lblAlgn val="ctr"/>
        <c:lblOffset val="100"/>
      </c:catAx>
      <c:valAx>
        <c:axId val="90945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4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909434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3804896521202625"/>
          <c:y val="9.6534253344157245E-2"/>
          <c:w val="0.84725851456213763"/>
          <c:h val="0.7553838280450357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11163</c:v>
                </c:pt>
                <c:pt idx="1">
                  <c:v>13915.4</c:v>
                </c:pt>
              </c:numCache>
            </c:numRef>
          </c:val>
        </c:ser>
        <c:dLbls>
          <c:showVal val="1"/>
        </c:dLbls>
        <c:gapDepth val="222"/>
        <c:shape val="cone"/>
        <c:axId val="98411648"/>
        <c:axId val="100933632"/>
        <c:axId val="0"/>
      </c:bar3DChart>
      <c:catAx>
        <c:axId val="98411648"/>
        <c:scaling>
          <c:orientation val="minMax"/>
        </c:scaling>
        <c:delete val="1"/>
        <c:axPos val="b"/>
        <c:numFmt formatCode="General" sourceLinked="1"/>
        <c:tickLblPos val="nextTo"/>
        <c:crossAx val="100933632"/>
        <c:crosses val="autoZero"/>
        <c:auto val="1"/>
        <c:lblAlgn val="ctr"/>
        <c:lblOffset val="100"/>
      </c:catAx>
      <c:valAx>
        <c:axId val="100933632"/>
        <c:scaling>
          <c:orientation val="minMax"/>
        </c:scaling>
        <c:axPos val="l"/>
        <c:majorGridlines/>
        <c:numFmt formatCode="General" sourceLinked="1"/>
        <c:tickLblPos val="nextTo"/>
        <c:spPr>
          <a:ln w="0"/>
        </c:spPr>
        <c:txPr>
          <a:bodyPr/>
          <a:lstStyle/>
          <a:p>
            <a:pPr>
              <a:defRPr sz="20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98411648"/>
        <c:crosses val="autoZero"/>
        <c:crossBetween val="between"/>
      </c:valAx>
    </c:plotArea>
    <c:legend>
      <c:legendPos val="r"/>
      <c:txPr>
        <a:bodyPr/>
        <a:lstStyle/>
        <a:p>
          <a:pPr>
            <a:defRPr sz="200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959768700787396E-2"/>
          <c:y val="4.8568402524089407E-2"/>
          <c:w val="0.78878924704724407"/>
          <c:h val="0.817150601799298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20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39,5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845</a:t>
                    </a:r>
                    <a:r>
                      <a:rPr lang="en-US" smtClean="0"/>
                      <a:t>,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Земельный налог</c:v>
                </c:pt>
                <c:pt idx="2">
                  <c:v>Имущественный налог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39.5</c:v>
                </c:pt>
                <c:pt idx="1">
                  <c:v>608.29999999999995</c:v>
                </c:pt>
                <c:pt idx="2">
                  <c:v>78.099999999999994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dLblPos val="outEnd"/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865,6</a:t>
                    </a:r>
                    <a:r>
                      <a:rPr lang="en-US" smtClean="0"/>
                      <a:t>,3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Земельный налог</c:v>
                </c:pt>
                <c:pt idx="2">
                  <c:v>Имущественный налог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41.8</c:v>
                </c:pt>
                <c:pt idx="1">
                  <c:v>657.3</c:v>
                </c:pt>
                <c:pt idx="2">
                  <c:v>104.8</c:v>
                </c:pt>
              </c:numCache>
            </c:numRef>
          </c:val>
        </c:ser>
        <c:dLbls>
          <c:showVal val="1"/>
        </c:dLbls>
        <c:overlap val="-56"/>
        <c:axId val="105017728"/>
        <c:axId val="105019264"/>
      </c:barChart>
      <c:catAx>
        <c:axId val="105017728"/>
        <c:scaling>
          <c:orientation val="minMax"/>
        </c:scaling>
        <c:axPos val="b"/>
        <c:tickLblPos val="nextTo"/>
        <c:crossAx val="105019264"/>
        <c:crosses val="autoZero"/>
        <c:auto val="1"/>
        <c:lblAlgn val="ctr"/>
        <c:lblOffset val="100"/>
      </c:catAx>
      <c:valAx>
        <c:axId val="105019264"/>
        <c:scaling>
          <c:orientation val="minMax"/>
        </c:scaling>
        <c:axPos val="l"/>
        <c:majorGridlines/>
        <c:numFmt formatCode="General" sourceLinked="1"/>
        <c:tickLblPos val="nextTo"/>
        <c:crossAx val="105017728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2000" baseline="0">
          <a:solidFill>
            <a:schemeClr val="tx1"/>
          </a:solidFill>
          <a:latin typeface="Times New Roman" pitchFamily="18" charset="0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0.42884</cdr:x>
      <cdr:y>0.32741</cdr:y>
    </cdr:from>
    <cdr:to>
      <cdr:x>0.54134</cdr:x>
      <cdr:y>0.49616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85573" y="1774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0.14291</cdr:x>
      <cdr:y>0.94236</cdr:y>
    </cdr:from>
    <cdr:to>
      <cdr:x>0.47573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66489" y="4630617"/>
          <a:ext cx="2250830" cy="283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0.17931</cdr:x>
      <cdr:y>0.83863</cdr:y>
    </cdr:from>
    <cdr:to>
      <cdr:x>0.4584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12673" y="4752200"/>
          <a:ext cx="1887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0.13771</cdr:x>
      <cdr:y>0.83863</cdr:y>
    </cdr:from>
    <cdr:to>
      <cdr:x>0.422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31319" y="4752200"/>
          <a:ext cx="192258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0.14291</cdr:x>
      <cdr:y>0.83863</cdr:y>
    </cdr:from>
    <cdr:to>
      <cdr:x>0.5312</cdr:x>
      <cdr:y>0.92966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66489" y="4752200"/>
          <a:ext cx="2625969" cy="5158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0.27061</cdr:x>
      <cdr:y>0.83863</cdr:y>
    </cdr:from>
    <cdr:to>
      <cdr:x>0.41333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39816" y="4752200"/>
          <a:ext cx="107582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Малый бизнес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0.5156</cdr:x>
      <cdr:y>0.83863</cdr:y>
    </cdr:from>
    <cdr:to>
      <cdr:x>0.82242</cdr:x>
      <cdr:y>0.91311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486950" y="4752200"/>
          <a:ext cx="2074985" cy="42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0.5521</cdr:x>
      <cdr:y>0.83863</cdr:y>
    </cdr:from>
    <cdr:to>
      <cdr:x>0.99923</cdr:x>
      <cdr:y>0.96897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161693" y="4752200"/>
          <a:ext cx="3370455" cy="738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по сельскому </a:t>
          </a:r>
        </a:p>
        <a:p xmlns:a="http://schemas.openxmlformats.org/drawingml/2006/main">
          <a:pPr algn="l"/>
          <a:r>
            <a: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поселению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0.23446</cdr:x>
      <cdr:y>0.73112</cdr:y>
    </cdr:from>
    <cdr:to>
      <cdr:x>0.34696</cdr:x>
      <cdr:y>0.77743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5672" y="3961670"/>
          <a:ext cx="914400" cy="250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0.24666</cdr:x>
      <cdr:y>0.73112</cdr:y>
    </cdr:from>
    <cdr:to>
      <cdr:x>0.37253</cdr:x>
      <cdr:y>0.80451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10653" y="3968788"/>
          <a:ext cx="1179188" cy="398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7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19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19BD57-C2FF-424D-A9ED-09B06DF6C418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DE3B62-56EE-4306-AFD0-0B4532BF0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6255" y="633844"/>
            <a:ext cx="6703468" cy="6083479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4400" dirty="0" smtClean="0"/>
              <a:t>Отчетный  доклад  </a:t>
            </a:r>
            <a:br>
              <a:rPr lang="ru-RU" sz="4400" dirty="0" smtClean="0"/>
            </a:br>
            <a:r>
              <a:rPr lang="ru-RU" sz="4400" dirty="0" smtClean="0"/>
              <a:t>Главы </a:t>
            </a:r>
            <a:r>
              <a:rPr lang="ru-RU" sz="4400" dirty="0" err="1" smtClean="0"/>
              <a:t>Измерского</a:t>
            </a:r>
            <a:r>
              <a:rPr lang="ru-RU" sz="4400" dirty="0" smtClean="0"/>
              <a:t> сельского поселения об итогах социально-экономического развития </a:t>
            </a:r>
            <a:r>
              <a:rPr lang="ru-RU" sz="4400" dirty="0" err="1" smtClean="0"/>
              <a:t>Измерского</a:t>
            </a:r>
            <a:r>
              <a:rPr lang="ru-RU" sz="4400" dirty="0" smtClean="0"/>
              <a:t> сельского поселения</a:t>
            </a:r>
            <a:br>
              <a:rPr lang="ru-RU" sz="4400" dirty="0" smtClean="0"/>
            </a:br>
            <a:r>
              <a:rPr lang="ru-RU" sz="4400" dirty="0" smtClean="0"/>
              <a:t>за 2018 год</a:t>
            </a:r>
            <a:br>
              <a:rPr lang="ru-RU" sz="4400" dirty="0" smtClean="0"/>
            </a:br>
            <a:r>
              <a:rPr lang="ru-RU" sz="4400" dirty="0" smtClean="0"/>
              <a:t> и основных задачах на 2019 год</a:t>
            </a:r>
            <a:br>
              <a:rPr lang="ru-RU" sz="4400" dirty="0" smtClean="0"/>
            </a:br>
            <a:endParaRPr lang="ru-RU" sz="4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384" y="2309446"/>
            <a:ext cx="3504935" cy="4273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wnloads\ТА1ССР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230" y="152400"/>
            <a:ext cx="4302369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479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130421951"/>
              </p:ext>
            </p:extLst>
          </p:nvPr>
        </p:nvGraphicFramePr>
        <p:xfrm>
          <a:off x="2416463" y="1055077"/>
          <a:ext cx="8128000" cy="535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10156" y="131968"/>
            <a:ext cx="875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алкогольной продукции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8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348" y="179982"/>
            <a:ext cx="705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Личное подсобное хозяйство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Барашиной Нины Ивановны с.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Вожи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пожарка\Desktop\Новая папка (6)\20190110_110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603" y="1934308"/>
            <a:ext cx="5661742" cy="424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жарка\Desktop\Новая папка (6)\20190110_110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678" y="294650"/>
            <a:ext cx="4343695" cy="3025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жарка\Desktop\Новая папка (6)\20190110_110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678" y="3361271"/>
            <a:ext cx="4343695" cy="325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28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/IMG-20181213-WA0004.jpg?id=15446965030000000717%3B0%3B4&amp;x-email=denisova-oljg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IMG-20181213-WA0021.jpg?id=15446965760000000002%3B0%3B5&amp;x-email=denisova-oljga%40mail.ru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https://apf.mail.ru/cgi-bin/readmsg/IMG-20181213-WA0002.jpg?id=15446967110000000697%3B0%3B1&amp;x-email=denisova-oljga%40mail.ru&amp;exif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5175" y="160337"/>
            <a:ext cx="10946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подсобное хозяйство 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Дятловой Марины Владимировны с.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Вожи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пожарка\Desktop\Новая папка (6)\20190110_135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3" y="1703686"/>
            <a:ext cx="4877089" cy="435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жарка\Desktop\Новая папка (6)\20190110_1352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336" y="1703687"/>
            <a:ext cx="5695018" cy="435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2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176099977"/>
              </p:ext>
            </p:extLst>
          </p:nvPr>
        </p:nvGraphicFramePr>
        <p:xfrm>
          <a:off x="2032000" y="1019909"/>
          <a:ext cx="8128000" cy="5521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1947" y="170206"/>
            <a:ext cx="1067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продукции животноводства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0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0247" y="246185"/>
            <a:ext cx="10351476" cy="1246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Заготовка кормов на паевых 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землях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Салимова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А. Н.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пожарка\Desktop\КФХ фото\4_5739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5881" y="1613621"/>
            <a:ext cx="6957123" cy="464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0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1109237" y="4697260"/>
            <a:ext cx="45719" cy="1002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497" y="0"/>
            <a:ext cx="11399005" cy="9436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Ферма ИП КФХ «Исаков В. И.»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жарка\Desktop\КФХ фото\tab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904009"/>
            <a:ext cx="4762500" cy="26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жарка\Desktop\КФХ фото\dsc_7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25" y="3570080"/>
            <a:ext cx="4826547" cy="319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жарка\Desktop\КФХ фото\news_text_1726_4923_p2200499_jpg_crop1520242958_ejw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299" y="3585297"/>
            <a:ext cx="4779819" cy="318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1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7597009" cy="1143000"/>
          </a:xfrm>
        </p:spPr>
        <p:txBody>
          <a:bodyPr/>
          <a:lstStyle/>
          <a:p>
            <a:r>
              <a:rPr lang="ru-RU" dirty="0" smtClean="0"/>
              <a:t>МФЦ-СДК с. ИЗМЕРИ           </a:t>
            </a:r>
            <a:endParaRPr lang="ru-RU" dirty="0"/>
          </a:p>
        </p:txBody>
      </p:sp>
      <p:pic>
        <p:nvPicPr>
          <p:cNvPr id="1026" name="Picture 2" descr="C:\Users\USER\AppData\Local\Temp\Rar$DI00.759\28a3b18214387a2eb22fb045313db64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631" y="731838"/>
            <a:ext cx="8276492" cy="3593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00.725\view_4592367_3388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283" y="187569"/>
            <a:ext cx="10293433" cy="6342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39.335\view_4592367_3388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283" y="281354"/>
            <a:ext cx="10293433" cy="626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01.837\view_4592367_3388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3014" y="316522"/>
            <a:ext cx="10140463" cy="6025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9476" y="1019907"/>
            <a:ext cx="8006861" cy="456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се документы по учреждению\рима\DSC01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81354"/>
            <a:ext cx="9144000" cy="6154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Все документы по учреждению\рима\DSC01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4122"/>
            <a:ext cx="9144000" cy="6494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Все документы по учреждению\рима\DSC012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4123"/>
            <a:ext cx="9144000" cy="6459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Фото Ермошина сд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9292"/>
            <a:ext cx="9144000" cy="6295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Rar$DI01.107\IMG_20180425_0923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08892"/>
            <a:ext cx="11430000" cy="5756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807127009"/>
              </p:ext>
            </p:extLst>
          </p:nvPr>
        </p:nvGraphicFramePr>
        <p:xfrm>
          <a:off x="2168769" y="956938"/>
          <a:ext cx="7537939" cy="566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20540" y="310605"/>
            <a:ext cx="860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2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3762" y="262704"/>
            <a:ext cx="11565228" cy="37513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Собираемость налогов в поселении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 руб.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87660425"/>
              </p:ext>
            </p:extLst>
          </p:nvPr>
        </p:nvGraphicFramePr>
        <p:xfrm>
          <a:off x="1253162" y="1107515"/>
          <a:ext cx="9367945" cy="542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6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30" y="1820543"/>
            <a:ext cx="10610023" cy="2066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690777" y="724618"/>
          <a:ext cx="9678838" cy="488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7785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Демографические показатели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65962" y="1293666"/>
          <a:ext cx="9033291" cy="4835354"/>
        </p:xfrm>
        <a:graphic>
          <a:graphicData uri="http://schemas.openxmlformats.org/drawingml/2006/table">
            <a:tbl>
              <a:tblPr/>
              <a:tblGrid>
                <a:gridCol w="2377742"/>
                <a:gridCol w="1934358"/>
                <a:gridCol w="1875692"/>
                <a:gridCol w="2682939"/>
                <a:gridCol w="162560"/>
              </a:tblGrid>
              <a:tr h="1039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с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Измери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с.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Вожи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Всего по </a:t>
                      </a:r>
                      <a:r>
                        <a:rPr lang="ru-RU" sz="20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Измерскому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СП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Родилось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Умерло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Естественный прирост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Прибыло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Выбыло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Миграция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Общий прирост населения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-12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450731" y="187571"/>
          <a:ext cx="11380928" cy="667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87784"/>
              </p:ext>
            </p:extLst>
          </p:nvPr>
        </p:nvGraphicFramePr>
        <p:xfrm>
          <a:off x="997527" y="1746737"/>
          <a:ext cx="10120746" cy="1810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68"/>
                <a:gridCol w="1031222"/>
                <a:gridCol w="1535075"/>
                <a:gridCol w="1241719"/>
                <a:gridCol w="1217087"/>
                <a:gridCol w="1320097"/>
                <a:gridCol w="1152147"/>
                <a:gridCol w="1270831"/>
              </a:tblGrid>
              <a:tr h="913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КРС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коров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свиней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Овцы, козы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Птицы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Пчелосемьи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711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380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1704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183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584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384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1705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9400645"/>
              </p:ext>
            </p:extLst>
          </p:nvPr>
        </p:nvGraphicFramePr>
        <p:xfrm>
          <a:off x="3394941" y="3844637"/>
          <a:ext cx="5302249" cy="1799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458"/>
                <a:gridCol w="2704791"/>
              </a:tblGrid>
              <a:tr h="608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получено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субсидий в тыс. рублей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617,0</a:t>
                      </a:r>
                    </a:p>
                  </a:txBody>
                  <a:tcPr marL="68580" marR="68580" marT="0" marB="0"/>
                </a:tc>
              </a:tr>
              <a:tr h="537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757045" algn="l"/>
                        </a:tabLst>
                      </a:pP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10861" y="576681"/>
            <a:ext cx="7854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Поголовье скота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0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1168353" cy="9657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ИП, ЛПХ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на 01 декабря 2018 года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238728466"/>
              </p:ext>
            </p:extLst>
          </p:nvPr>
        </p:nvGraphicFramePr>
        <p:xfrm>
          <a:off x="2032001" y="1600200"/>
          <a:ext cx="7995227" cy="5081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44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apf.mail.ru/cgi-bin/readmsg/IMG-20181221-WA0006.jpg?id=15453865320000000147%3B0%3B1&amp;x-email=denisova-oljg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93428" y="893290"/>
            <a:ext cx="568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Макаров О. В.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4109"/>
            <a:ext cx="5833053" cy="464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775" y="860027"/>
            <a:ext cx="568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Кузнецова Г.В.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пожарка\Desktop\20190111_080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6285" y="1704108"/>
            <a:ext cx="3317297" cy="4704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2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649232" y="597877"/>
            <a:ext cx="4711493" cy="852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Мухаметова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 Н.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f.mail.ru/cgi-bin/readmsg/IMG-20181211-WA0006.jpg?id=15445945640000000551%3B0%3B6&amp;x-email=denisova-oljg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65167"/>
            <a:ext cx="5798127" cy="434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085" y="1865166"/>
            <a:ext cx="5715288" cy="4348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107412" y="584021"/>
            <a:ext cx="4711493" cy="852091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rmAutofit/>
          </a:bodyPr>
          <a:lstStyle>
            <a:lvl1pPr marL="320040" indent="-32004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3600" dirty="0" err="1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Милицкова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Р. С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6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714</TotalTime>
  <Words>202</Words>
  <Application>Microsoft Office PowerPoint</Application>
  <PresentationFormat>Произвольный</PresentationFormat>
  <Paragraphs>95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Отчетный  доклад   Главы Измерского сельского поселения об итогах социально-экономического развития Измерского сельского поселения за 2018 год  и основных задачах на 2019 год </vt:lpstr>
      <vt:lpstr>Слайд 2</vt:lpstr>
      <vt:lpstr>Слайд 3</vt:lpstr>
      <vt:lpstr>Демографические показатели</vt:lpstr>
      <vt:lpstr>Слайд 5</vt:lpstr>
      <vt:lpstr>Слайд 6</vt:lpstr>
      <vt:lpstr>Количество ИП, ЛПХ    на 01 декабря 2018 года</vt:lpstr>
      <vt:lpstr>Слайд 8</vt:lpstr>
      <vt:lpstr>ИП Мухаметова Г. Н.</vt:lpstr>
      <vt:lpstr>Слайд 10</vt:lpstr>
      <vt:lpstr>Слайд 11</vt:lpstr>
      <vt:lpstr>Слайд 12</vt:lpstr>
      <vt:lpstr>Слайд 13</vt:lpstr>
      <vt:lpstr>Заготовка кормов на паевых  землях Салимова А. Н.</vt:lpstr>
      <vt:lpstr>Ферма ИП КФХ «Исаков В. И.»</vt:lpstr>
      <vt:lpstr>МФЦ-СДК с. ИЗМЕРИ          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Собираемость налогов в поселении   тыс. руб.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Исполком Антоновский</dc:creator>
  <cp:lastModifiedBy>USER</cp:lastModifiedBy>
  <cp:revision>120</cp:revision>
  <cp:lastPrinted>2018-11-29T10:42:42Z</cp:lastPrinted>
  <dcterms:created xsi:type="dcterms:W3CDTF">2018-11-22T15:00:39Z</dcterms:created>
  <dcterms:modified xsi:type="dcterms:W3CDTF">2019-01-31T07:09:07Z</dcterms:modified>
</cp:coreProperties>
</file>